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422" r:id="rId3"/>
    <p:sldId id="410" r:id="rId4"/>
    <p:sldId id="393" r:id="rId5"/>
    <p:sldId id="421" r:id="rId6"/>
    <p:sldId id="392" r:id="rId7"/>
    <p:sldId id="391" r:id="rId8"/>
    <p:sldId id="416" r:id="rId9"/>
    <p:sldId id="417" r:id="rId10"/>
    <p:sldId id="423" r:id="rId11"/>
    <p:sldId id="419" r:id="rId12"/>
    <p:sldId id="418" r:id="rId13"/>
    <p:sldId id="371" r:id="rId14"/>
    <p:sldId id="372" r:id="rId15"/>
    <p:sldId id="414" r:id="rId16"/>
    <p:sldId id="373" r:id="rId17"/>
  </p:sldIdLst>
  <p:sldSz cx="9144000" cy="6858000" type="screen4x3"/>
  <p:notesSz cx="6834188" cy="9979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X6gL1NawBA/7sMpztDn2WQ==" hashData="izJ4b8Ffv5C6hVFxiHRLuO8c7Icxvh90Tt7j8pMfhg8+FfaFSrt0twuWm+eIwR4qKEz9fq6RuyyiVCl0O1GyZw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mad Ehsan Saeed" initials="MES" lastIdx="1" clrIdx="0">
    <p:extLst>
      <p:ext uri="{19B8F6BF-5375-455C-9EA6-DF929625EA0E}">
        <p15:presenceInfo xmlns:p15="http://schemas.microsoft.com/office/powerpoint/2012/main" userId="Mohammad Ehsan Sae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4A82"/>
    <a:srgbClr val="FFCCCC"/>
    <a:srgbClr val="0000FF"/>
    <a:srgbClr val="FF0066"/>
    <a:srgbClr val="009900"/>
    <a:srgbClr val="FF00FF"/>
    <a:srgbClr val="00FF00"/>
    <a:srgbClr val="FFE5E5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4" autoAdjust="0"/>
    <p:restoredTop sz="86460" autoAdjust="0"/>
  </p:normalViewPr>
  <p:slideViewPr>
    <p:cSldViewPr>
      <p:cViewPr varScale="1">
        <p:scale>
          <a:sx n="82" d="100"/>
          <a:sy n="82" d="100"/>
        </p:scale>
        <p:origin x="89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9" y="53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11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2319746796356"/>
          <c:y val="3.0099912510936133E-2"/>
          <c:w val="0.78501601821831091"/>
          <c:h val="0.809485039370078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Funding Requirement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</c:dPt>
          <c:dLbls>
            <c:dLbl>
              <c:idx val="2"/>
              <c:layout>
                <c:manualLayout>
                  <c:x val="0"/>
                  <c:y val="3.906652853337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2867647058823619E-2"/>
                  <c:y val="4.104477611940289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DDCFCDC-E0FD-43DA-88BD-77F191D1AB46}" type="SERIESNAME">
                      <a:rPr lang="en-US" sz="1400" smtClean="0">
                        <a:solidFill>
                          <a:schemeClr val="tx1"/>
                        </a:solidFill>
                      </a:rPr>
                      <a:pPr algn="l">
                        <a:defRPr sz="1400">
                          <a:solidFill>
                            <a:schemeClr val="tx1"/>
                          </a:solidFill>
                        </a:defRPr>
                      </a:pPr>
                      <a:t>[SERIES NAME]</a:t>
                    </a:fld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  500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51215840666976"/>
                      <c:h val="0.17868159203980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5</c:v>
                </c:pt>
                <c:pt idx="4">
                  <c:v>8</c:v>
                </c:pt>
                <c:pt idx="5">
                  <c:v>8</c:v>
                </c:pt>
                <c:pt idx="6">
                  <c:v>10</c:v>
                </c:pt>
                <c:pt idx="7">
                  <c:v>13</c:v>
                </c:pt>
                <c:pt idx="8">
                  <c:v>13</c:v>
                </c:pt>
                <c:pt idx="9">
                  <c:v>15</c:v>
                </c:pt>
                <c:pt idx="10">
                  <c:v>18</c:v>
                </c:pt>
                <c:pt idx="11">
                  <c:v>MR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100</c:v>
                </c:pt>
                <c:pt idx="2">
                  <c:v>200</c:v>
                </c:pt>
                <c:pt idx="3">
                  <c:v>200</c:v>
                </c:pt>
                <c:pt idx="4">
                  <c:v>300</c:v>
                </c:pt>
                <c:pt idx="5">
                  <c:v>500</c:v>
                </c:pt>
                <c:pt idx="6">
                  <c:v>600</c:v>
                </c:pt>
                <c:pt idx="7">
                  <c:v>400</c:v>
                </c:pt>
                <c:pt idx="8">
                  <c:v>250</c:v>
                </c:pt>
                <c:pt idx="9">
                  <c:v>150</c:v>
                </c:pt>
                <c:pt idx="10">
                  <c:v>100</c:v>
                </c:pt>
                <c:pt idx="11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4"/>
        <c:axId val="493883160"/>
        <c:axId val="49388276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Baseline</c:v>
                </c:pt>
              </c:strCache>
            </c:strRef>
          </c:tx>
          <c:spPr>
            <a:ln w="28575" cap="rnd">
              <a:solidFill>
                <a:srgbClr val="0000FF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0000FF"/>
              </a:solidFill>
              <a:ln w="9525">
                <a:solidFill>
                  <a:schemeClr val="tx1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9.9957156090782776E-2"/>
                  <c:y val="-2.0659106044580249E-2"/>
                </c:manualLayout>
              </c:layout>
              <c:tx>
                <c:rich>
                  <a:bodyPr/>
                  <a:lstStyle/>
                  <a:p>
                    <a:fld id="{750AD9CD-FEB3-4445-BBCF-F63A1C1C6EB6}" type="VALUE">
                      <a:rPr lang="en-US" baseline="0" smtClean="0"/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-9.2230392156862739E-2"/>
                  <c:y val="-1.56839816664708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0203431372549028"/>
                  <c:y val="-2.563423042268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9.2230392156862739E-2"/>
                  <c:y val="-2.81217926117444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5</c:v>
                </c:pt>
                <c:pt idx="4">
                  <c:v>8</c:v>
                </c:pt>
                <c:pt idx="5">
                  <c:v>8</c:v>
                </c:pt>
                <c:pt idx="6">
                  <c:v>10</c:v>
                </c:pt>
                <c:pt idx="7">
                  <c:v>13</c:v>
                </c:pt>
                <c:pt idx="8">
                  <c:v>13</c:v>
                </c:pt>
                <c:pt idx="9">
                  <c:v>15</c:v>
                </c:pt>
                <c:pt idx="10">
                  <c:v>18</c:v>
                </c:pt>
                <c:pt idx="11">
                  <c:v>MR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</c:v>
                </c:pt>
                <c:pt idx="1">
                  <c:v>100</c:v>
                </c:pt>
                <c:pt idx="2">
                  <c:v>300</c:v>
                </c:pt>
                <c:pt idx="3">
                  <c:v>500</c:v>
                </c:pt>
                <c:pt idx="4">
                  <c:v>800</c:v>
                </c:pt>
                <c:pt idx="5">
                  <c:v>1300</c:v>
                </c:pt>
                <c:pt idx="6">
                  <c:v>1900</c:v>
                </c:pt>
                <c:pt idx="7">
                  <c:v>2300</c:v>
                </c:pt>
                <c:pt idx="8">
                  <c:v>2550</c:v>
                </c:pt>
                <c:pt idx="9">
                  <c:v>2700</c:v>
                </c:pt>
                <c:pt idx="10">
                  <c:v>2800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Proj Budget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1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5</c:v>
                </c:pt>
                <c:pt idx="4">
                  <c:v>8</c:v>
                </c:pt>
                <c:pt idx="5">
                  <c:v>8</c:v>
                </c:pt>
                <c:pt idx="6">
                  <c:v>10</c:v>
                </c:pt>
                <c:pt idx="7">
                  <c:v>13</c:v>
                </c:pt>
                <c:pt idx="8">
                  <c:v>13</c:v>
                </c:pt>
                <c:pt idx="9">
                  <c:v>15</c:v>
                </c:pt>
                <c:pt idx="10">
                  <c:v>18</c:v>
                </c:pt>
                <c:pt idx="11">
                  <c:v>MR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3300</c:v>
                </c:pt>
                <c:pt idx="1">
                  <c:v>3300</c:v>
                </c:pt>
                <c:pt idx="2">
                  <c:v>3300</c:v>
                </c:pt>
                <c:pt idx="3">
                  <c:v>3300</c:v>
                </c:pt>
                <c:pt idx="4">
                  <c:v>3300</c:v>
                </c:pt>
                <c:pt idx="5">
                  <c:v>3300</c:v>
                </c:pt>
                <c:pt idx="6">
                  <c:v>3300</c:v>
                </c:pt>
                <c:pt idx="7">
                  <c:v>3300</c:v>
                </c:pt>
                <c:pt idx="8">
                  <c:v>3300</c:v>
                </c:pt>
                <c:pt idx="9">
                  <c:v>3300</c:v>
                </c:pt>
                <c:pt idx="10">
                  <c:v>3300</c:v>
                </c:pt>
                <c:pt idx="11">
                  <c:v>3300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3883160"/>
        <c:axId val="493882768"/>
      </c:lineChart>
      <c:catAx>
        <c:axId val="4938831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/>
                  <a:t>Activities</a:t>
                </a:r>
                <a:endParaRPr lang="en-US" sz="16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3882768"/>
        <c:crosses val="autoZero"/>
        <c:auto val="1"/>
        <c:lblAlgn val="ctr"/>
        <c:lblOffset val="100"/>
        <c:noMultiLvlLbl val="0"/>
      </c:catAx>
      <c:valAx>
        <c:axId val="493882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/>
                  <a:t>Cost</a:t>
                </a:r>
                <a:endParaRPr lang="en-US" sz="16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38831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r>
            <a:rPr lang="en-US" sz="2000" dirty="0" smtClean="0"/>
            <a:t>Plan Cost Management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/>
          <a:r>
            <a:rPr lang="en-US" sz="2000" dirty="0" smtClean="0"/>
            <a:t>- Cost Management Plan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 custLinFactNeighborX="-7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429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B5E7A5A7-4D9C-48F3-BBFE-C0EB3B423656}" type="presOf" srcId="{8C6B185C-6583-47C7-B4D2-6FC6AB0CC46E}" destId="{FE898AEB-D0CF-4F9F-AE69-D7C6D01BE8E9}" srcOrd="0" destOrd="0" presId="urn:microsoft.com/office/officeart/2005/8/layout/process1"/>
    <dgm:cxn modelId="{6888E9F9-84EB-412C-9B1E-31028F4D4647}" type="presOf" srcId="{DD25A6A7-F2BB-4D64-88C9-9B49DCC71F89}" destId="{286F30A0-5D74-41AA-A502-014106C0E1D1}" srcOrd="0" destOrd="0" presId="urn:microsoft.com/office/officeart/2005/8/layout/process1"/>
    <dgm:cxn modelId="{3F57726D-612A-43C2-9174-E67E2D1E2381}" type="presOf" srcId="{FDC75353-43E1-4BE9-BE92-3DE223203E21}" destId="{BC99F0E5-FD24-44CA-A2C8-7C71AD74C94A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B4EFF1AF-2A16-47C6-A215-C179E680DA6F}" type="presOf" srcId="{870E4CAF-3E4E-4408-AFA6-8F8D06D1CDBD}" destId="{A18CB558-A546-4D96-A142-FFD541E4769C}" srcOrd="0" destOrd="0" presId="urn:microsoft.com/office/officeart/2005/8/layout/process1"/>
    <dgm:cxn modelId="{E391DAE1-857F-412A-ABD2-E1F84F4A311E}" type="presOf" srcId="{DD25A6A7-F2BB-4D64-88C9-9B49DCC71F89}" destId="{6B9523BE-624C-4F04-AA39-C1A0DB2E6E61}" srcOrd="1" destOrd="0" presId="urn:microsoft.com/office/officeart/2005/8/layout/process1"/>
    <dgm:cxn modelId="{B2584DC6-3279-42EB-8449-38EFD72EF48C}" type="presParOf" srcId="{BC99F0E5-FD24-44CA-A2C8-7C71AD74C94A}" destId="{FE898AEB-D0CF-4F9F-AE69-D7C6D01BE8E9}" srcOrd="0" destOrd="0" presId="urn:microsoft.com/office/officeart/2005/8/layout/process1"/>
    <dgm:cxn modelId="{65925341-2068-47E1-BBD3-15852F920D1E}" type="presParOf" srcId="{BC99F0E5-FD24-44CA-A2C8-7C71AD74C94A}" destId="{286F30A0-5D74-41AA-A502-014106C0E1D1}" srcOrd="1" destOrd="0" presId="urn:microsoft.com/office/officeart/2005/8/layout/process1"/>
    <dgm:cxn modelId="{7B816926-F3DC-4D57-AA7E-2132F68DE65B}" type="presParOf" srcId="{286F30A0-5D74-41AA-A502-014106C0E1D1}" destId="{6B9523BE-624C-4F04-AA39-C1A0DB2E6E61}" srcOrd="0" destOrd="0" presId="urn:microsoft.com/office/officeart/2005/8/layout/process1"/>
    <dgm:cxn modelId="{B862C21B-EB4A-44FE-AB3D-D26CEEC9D4A9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Estimate    Costs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Activities Cost Estimates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Basis of Estimates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 custLinFactNeighborY="-3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87AA53-0FDD-42C3-B62B-73CDEDC79EC7}" type="presOf" srcId="{870E4CAF-3E4E-4408-AFA6-8F8D06D1CDBD}" destId="{A18CB558-A546-4D96-A142-FFD541E4769C}" srcOrd="0" destOrd="0" presId="urn:microsoft.com/office/officeart/2005/8/layout/process1"/>
    <dgm:cxn modelId="{E5469214-5513-4F0E-A4B3-BCFED0BEA8E7}" type="presOf" srcId="{FDC75353-43E1-4BE9-BE92-3DE223203E21}" destId="{BC99F0E5-FD24-44CA-A2C8-7C71AD74C94A}" srcOrd="0" destOrd="0" presId="urn:microsoft.com/office/officeart/2005/8/layout/process1"/>
    <dgm:cxn modelId="{5F3132D9-DD72-4F0B-B481-0EDAB945D9A1}" type="presOf" srcId="{8C6B185C-6583-47C7-B4D2-6FC6AB0CC46E}" destId="{FE898AEB-D0CF-4F9F-AE69-D7C6D01BE8E9}" srcOrd="0" destOrd="0" presId="urn:microsoft.com/office/officeart/2005/8/layout/process1"/>
    <dgm:cxn modelId="{F5241E0E-EB8F-404C-AD37-56BF827144A5}" type="presOf" srcId="{DD25A6A7-F2BB-4D64-88C9-9B49DCC71F89}" destId="{6B9523BE-624C-4F04-AA39-C1A0DB2E6E61}" srcOrd="1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697B7F39-124B-4FE1-807D-2CCCF396459C}" type="presOf" srcId="{DD25A6A7-F2BB-4D64-88C9-9B49DCC71F89}" destId="{286F30A0-5D74-41AA-A502-014106C0E1D1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6791E509-3ED6-421D-B2AC-27EC34F7E07F}" type="presParOf" srcId="{BC99F0E5-FD24-44CA-A2C8-7C71AD74C94A}" destId="{FE898AEB-D0CF-4F9F-AE69-D7C6D01BE8E9}" srcOrd="0" destOrd="0" presId="urn:microsoft.com/office/officeart/2005/8/layout/process1"/>
    <dgm:cxn modelId="{EF2773D0-646E-46B7-A074-184DF18FFD36}" type="presParOf" srcId="{BC99F0E5-FD24-44CA-A2C8-7C71AD74C94A}" destId="{286F30A0-5D74-41AA-A502-014106C0E1D1}" srcOrd="1" destOrd="0" presId="urn:microsoft.com/office/officeart/2005/8/layout/process1"/>
    <dgm:cxn modelId="{DD56AB72-BEBA-4F9E-B5C0-ECF893F6F85A}" type="presParOf" srcId="{286F30A0-5D74-41AA-A502-014106C0E1D1}" destId="{6B9523BE-624C-4F04-AA39-C1A0DB2E6E61}" srcOrd="0" destOrd="0" presId="urn:microsoft.com/office/officeart/2005/8/layout/process1"/>
    <dgm:cxn modelId="{3DD4A9B8-7B20-49D1-BDE1-324AC5BAA550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Determine Budget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Cost Baseline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Project Funding Requirements</a:t>
          </a:r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 custLinFactNeighborY="-16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340D46-DA47-4B1E-AF82-582617F1D46D}" type="presOf" srcId="{8C6B185C-6583-47C7-B4D2-6FC6AB0CC46E}" destId="{FE898AEB-D0CF-4F9F-AE69-D7C6D01BE8E9}" srcOrd="0" destOrd="0" presId="urn:microsoft.com/office/officeart/2005/8/layout/process1"/>
    <dgm:cxn modelId="{CF43CD32-5B15-4B2E-957E-64557CA35AA4}" type="presOf" srcId="{FDC75353-43E1-4BE9-BE92-3DE223203E21}" destId="{BC99F0E5-FD24-44CA-A2C8-7C71AD74C94A}" srcOrd="0" destOrd="0" presId="urn:microsoft.com/office/officeart/2005/8/layout/process1"/>
    <dgm:cxn modelId="{600D7013-993B-46FF-B9C5-0D7EF1E71F07}" type="presOf" srcId="{870E4CAF-3E4E-4408-AFA6-8F8D06D1CDBD}" destId="{A18CB558-A546-4D96-A142-FFD541E4769C}" srcOrd="0" destOrd="0" presId="urn:microsoft.com/office/officeart/2005/8/layout/process1"/>
    <dgm:cxn modelId="{B5B20774-3DF0-4081-8C8F-3736D8AD776F}" type="presOf" srcId="{DD25A6A7-F2BB-4D64-88C9-9B49DCC71F89}" destId="{286F30A0-5D74-41AA-A502-014106C0E1D1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B7FEAE60-904C-4198-BD47-1E3D11884C3A}" type="presOf" srcId="{DD25A6A7-F2BB-4D64-88C9-9B49DCC71F89}" destId="{6B9523BE-624C-4F04-AA39-C1A0DB2E6E61}" srcOrd="1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0FD5473D-42C0-4B78-87A8-9DC2683C93AE}" type="presParOf" srcId="{BC99F0E5-FD24-44CA-A2C8-7C71AD74C94A}" destId="{FE898AEB-D0CF-4F9F-AE69-D7C6D01BE8E9}" srcOrd="0" destOrd="0" presId="urn:microsoft.com/office/officeart/2005/8/layout/process1"/>
    <dgm:cxn modelId="{CBE6AC44-2714-464B-AAF7-D9E2AAB42FDD}" type="presParOf" srcId="{BC99F0E5-FD24-44CA-A2C8-7C71AD74C94A}" destId="{286F30A0-5D74-41AA-A502-014106C0E1D1}" srcOrd="1" destOrd="0" presId="urn:microsoft.com/office/officeart/2005/8/layout/process1"/>
    <dgm:cxn modelId="{283AFD42-8983-440D-97B4-BCC6C6440F4C}" type="presParOf" srcId="{286F30A0-5D74-41AA-A502-014106C0E1D1}" destId="{6B9523BE-624C-4F04-AA39-C1A0DB2E6E61}" srcOrd="0" destOrd="0" presId="urn:microsoft.com/office/officeart/2005/8/layout/process1"/>
    <dgm:cxn modelId="{B5D6F9AA-3F5D-4B51-A48F-BDA67D516304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Control      Costs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WPI			- Cost Forecasts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Change Request	</a:t>
          </a:r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 custLinFactNeighborX="238" custLinFactNeighborY="-18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C21374-4E17-43B2-A3C6-D89F1C8887C2}" type="presOf" srcId="{870E4CAF-3E4E-4408-AFA6-8F8D06D1CDBD}" destId="{A18CB558-A546-4D96-A142-FFD541E4769C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5091ECA8-4AB7-45BE-AEB6-A670AADF134A}" type="presOf" srcId="{8C6B185C-6583-47C7-B4D2-6FC6AB0CC46E}" destId="{FE898AEB-D0CF-4F9F-AE69-D7C6D01BE8E9}" srcOrd="0" destOrd="0" presId="urn:microsoft.com/office/officeart/2005/8/layout/process1"/>
    <dgm:cxn modelId="{1604854C-8B5D-4D92-9858-DB893ABF075E}" type="presOf" srcId="{FDC75353-43E1-4BE9-BE92-3DE223203E21}" destId="{BC99F0E5-FD24-44CA-A2C8-7C71AD74C94A}" srcOrd="0" destOrd="0" presId="urn:microsoft.com/office/officeart/2005/8/layout/process1"/>
    <dgm:cxn modelId="{8A44A402-B2FC-4545-BFC3-527A998D4599}" type="presOf" srcId="{DD25A6A7-F2BB-4D64-88C9-9B49DCC71F89}" destId="{286F30A0-5D74-41AA-A502-014106C0E1D1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2E6E2772-61B5-4AB0-87EB-9103A8B49FB2}" type="presOf" srcId="{DD25A6A7-F2BB-4D64-88C9-9B49DCC71F89}" destId="{6B9523BE-624C-4F04-AA39-C1A0DB2E6E61}" srcOrd="1" destOrd="0" presId="urn:microsoft.com/office/officeart/2005/8/layout/process1"/>
    <dgm:cxn modelId="{C20436C4-8048-4BBB-930C-6D370C3ACDE9}" type="presParOf" srcId="{BC99F0E5-FD24-44CA-A2C8-7C71AD74C94A}" destId="{FE898AEB-D0CF-4F9F-AE69-D7C6D01BE8E9}" srcOrd="0" destOrd="0" presId="urn:microsoft.com/office/officeart/2005/8/layout/process1"/>
    <dgm:cxn modelId="{ECB4146B-6421-4C63-B2DA-64424560E55B}" type="presParOf" srcId="{BC99F0E5-FD24-44CA-A2C8-7C71AD74C94A}" destId="{286F30A0-5D74-41AA-A502-014106C0E1D1}" srcOrd="1" destOrd="0" presId="urn:microsoft.com/office/officeart/2005/8/layout/process1"/>
    <dgm:cxn modelId="{88DDAD50-1756-4924-B737-18A8F5696E23}" type="presParOf" srcId="{286F30A0-5D74-41AA-A502-014106C0E1D1}" destId="{6B9523BE-624C-4F04-AA39-C1A0DB2E6E61}" srcOrd="0" destOrd="0" presId="urn:microsoft.com/office/officeart/2005/8/layout/process1"/>
    <dgm:cxn modelId="{D31248F0-1A7C-47CE-A579-13058F62C9B2}" type="presParOf" srcId="{BC99F0E5-FD24-44CA-A2C8-7C71AD74C94A}" destId="{A18CB558-A546-4D96-A142-FFD541E4769C}" srcOrd="2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6E98-8FBC-49B7-B847-7A24D1056F8D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E1475-516A-4A0C-8605-D9F70011F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2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CF10-2452-492F-BD90-80252FB2E8A4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3396C-71A9-4879-B759-0F6755066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1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001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4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04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29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84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83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3FEA0-7E89-44D8-A27C-B0357502F1BD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C4CF8-A0F3-416D-92A7-03AD8679B80D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F1F8-3491-4072-9A97-2F597B3AE389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FF33-B253-446F-A0DB-2D6852B29466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D35A-22BF-41CC-832F-DE6E013784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9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AE1B6-3DC5-4F74-BA9A-14B00E499C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744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66D1B-DBAD-4BE9-BE8A-42458726FE6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35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5A9A-4194-48D7-A9F9-36CCC3F76E9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93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2327-0C39-4740-B321-70663E6927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42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73BB8-34EE-4344-9E8D-6361D08144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975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730E7-DF19-409B-BA3A-CB2994C87243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B8147-256C-49F7-A74E-ED32D6D53BC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84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558CA-D3D7-4D32-8377-42463EA37C5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081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9A9E4-1168-438F-A5D7-66C4AFC2342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509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DF2A-98F3-4956-99C2-3A8DCC7B5B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26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9938B-92FC-4C14-BBAC-97A00DF92F1A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3252" y="6492875"/>
            <a:ext cx="11430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1BEC-FF07-4741-ADFF-EC4393680172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37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807D-DF66-43EC-BFD5-805BA9C91E5C}" type="datetime1">
              <a:rPr lang="en-US" smtClean="0"/>
              <a:t>1/31/2016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D4D01-4840-4275-9215-2FA0182281C6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5586-DF85-48DC-83D0-A19070D7DCAC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9FE0D-A103-46F0-A9C4-1D61C7A16AF2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94793-537E-43C7-8648-A379801F760D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23191" y="6492875"/>
            <a:ext cx="1089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7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BA1AC-4D00-4E2D-8955-362673B2C8D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8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100"/>
            <a:ext cx="9144000" cy="533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Costs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79222" y="-81275"/>
            <a:ext cx="17855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MEC-5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83673"/>
            <a:ext cx="28956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50" y="1091875"/>
            <a:ext cx="91113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Outline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Cost </a:t>
            </a:r>
            <a:r>
              <a:rPr lang="en-US" sz="2000" dirty="0">
                <a:solidFill>
                  <a:prstClr val="black"/>
                </a:solidFill>
              </a:rPr>
              <a:t>Baseline, Project Funding Requirements &amp; Project </a:t>
            </a:r>
            <a:r>
              <a:rPr lang="en-US" sz="2000" dirty="0" smtClean="0">
                <a:solidFill>
                  <a:prstClr val="black"/>
                </a:solidFill>
              </a:rPr>
              <a:t>Budget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Contingency </a:t>
            </a:r>
            <a:r>
              <a:rPr lang="en-US" sz="2000" dirty="0">
                <a:solidFill>
                  <a:prstClr val="black"/>
                </a:solidFill>
              </a:rPr>
              <a:t>Reserves and Management </a:t>
            </a:r>
            <a:r>
              <a:rPr lang="en-US" sz="2000" dirty="0" smtClean="0">
                <a:solidFill>
                  <a:prstClr val="black"/>
                </a:solidFill>
              </a:rPr>
              <a:t>Reserves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Control </a:t>
            </a:r>
            <a:r>
              <a:rPr lang="en-US" sz="2000" dirty="0">
                <a:solidFill>
                  <a:prstClr val="black"/>
                </a:solidFill>
              </a:rPr>
              <a:t>Costs </a:t>
            </a:r>
            <a:r>
              <a:rPr lang="en-US" sz="2000" dirty="0" smtClean="0">
                <a:solidFill>
                  <a:prstClr val="black"/>
                </a:solidFill>
              </a:rPr>
              <a:t>process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Cost </a:t>
            </a:r>
            <a:r>
              <a:rPr lang="en-US" sz="2000" dirty="0">
                <a:solidFill>
                  <a:prstClr val="black"/>
                </a:solidFill>
              </a:rPr>
              <a:t>Controlling Tools &amp; </a:t>
            </a:r>
            <a:r>
              <a:rPr lang="en-US" sz="2000" dirty="0" smtClean="0">
                <a:solidFill>
                  <a:prstClr val="black"/>
                </a:solidFill>
              </a:rPr>
              <a:t>Techniques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Simple </a:t>
            </a:r>
            <a:r>
              <a:rPr lang="en-US" sz="2000" dirty="0">
                <a:solidFill>
                  <a:prstClr val="black"/>
                </a:solidFill>
              </a:rPr>
              <a:t>Exercise in Cost MC on MS </a:t>
            </a:r>
            <a:r>
              <a:rPr lang="en-US" sz="2000" dirty="0" err="1">
                <a:solidFill>
                  <a:prstClr val="black"/>
                </a:solidFill>
              </a:rPr>
              <a:t>Proj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smtClean="0">
                <a:solidFill>
                  <a:prstClr val="black"/>
                </a:solidFill>
              </a:rPr>
              <a:t>2010</a:t>
            </a:r>
          </a:p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Readings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PMBoK</a:t>
            </a:r>
            <a:r>
              <a:rPr lang="en-US" sz="2000" dirty="0">
                <a:solidFill>
                  <a:prstClr val="black"/>
                </a:solidFill>
              </a:rPr>
              <a:t>, pages 212-226.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Rita</a:t>
            </a:r>
            <a:r>
              <a:rPr lang="en-US" sz="2000" dirty="0">
                <a:solidFill>
                  <a:prstClr val="black"/>
                </a:solidFill>
              </a:rPr>
              <a:t>, </a:t>
            </a:r>
            <a:r>
              <a:rPr lang="en-US" sz="2000">
                <a:solidFill>
                  <a:prstClr val="black"/>
                </a:solidFill>
              </a:rPr>
              <a:t>pages </a:t>
            </a:r>
            <a:r>
              <a:rPr lang="en-US" sz="2000" smtClean="0">
                <a:solidFill>
                  <a:prstClr val="black"/>
                </a:solidFill>
              </a:rPr>
              <a:t>88 &amp; 262-266</a:t>
            </a:r>
            <a:r>
              <a:rPr lang="en-US" sz="2000" dirty="0">
                <a:solidFill>
                  <a:prstClr val="black"/>
                </a:solidFill>
              </a:rPr>
              <a:t>.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Step </a:t>
            </a:r>
            <a:r>
              <a:rPr lang="en-US" sz="2000" dirty="0">
                <a:solidFill>
                  <a:prstClr val="black"/>
                </a:solidFill>
              </a:rPr>
              <a:t>by Step, Ch 13 &amp; 14</a:t>
            </a: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Lecture </a:t>
            </a:r>
            <a:r>
              <a:rPr lang="en-US" sz="2000" dirty="0">
                <a:solidFill>
                  <a:prstClr val="black"/>
                </a:solidFill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262028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" y="0"/>
            <a:ext cx="9089201" cy="600635"/>
          </a:xfrm>
        </p:spPr>
        <p:txBody>
          <a:bodyPr>
            <a:normAutofit/>
          </a:bodyPr>
          <a:lstStyle/>
          <a:p>
            <a:pPr algn="l"/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Costs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Inputs &amp; Outputs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10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lowchart: Predefined Process 5"/>
          <p:cNvSpPr>
            <a:spLocks noChangeAspect="1"/>
          </p:cNvSpPr>
          <p:nvPr/>
        </p:nvSpPr>
        <p:spPr>
          <a:xfrm>
            <a:off x="3276600" y="2730821"/>
            <a:ext cx="2010075" cy="1346751"/>
          </a:xfrm>
          <a:prstGeom prst="flowChartPredefined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Control Costs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289" y="2403228"/>
            <a:ext cx="2702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PMP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PDs (w/a)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WPD</a:t>
            </a:r>
            <a:r>
              <a:rPr lang="en-US" sz="2400" dirty="0" smtClean="0">
                <a:solidFill>
                  <a:prstClr val="black"/>
                </a:solidFill>
              </a:rPr>
              <a:t>*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OPA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Any Specific Input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545015" y="3124200"/>
            <a:ext cx="320352" cy="32035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tx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TextBox 14"/>
          <p:cNvSpPr txBox="1"/>
          <p:nvPr/>
        </p:nvSpPr>
        <p:spPr>
          <a:xfrm>
            <a:off x="6061075" y="2381053"/>
            <a:ext cx="304686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PMP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PD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WPI</a:t>
            </a:r>
            <a:r>
              <a:rPr lang="en-US" sz="2400" dirty="0" smtClean="0">
                <a:solidFill>
                  <a:prstClr val="black"/>
                </a:solidFill>
              </a:rPr>
              <a:t>**</a:t>
            </a:r>
            <a:endParaRPr lang="en-US" sz="2400" dirty="0">
              <a:solidFill>
                <a:prstClr val="black"/>
              </a:solidFill>
            </a:endParaRP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OPA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Any </a:t>
            </a:r>
            <a:r>
              <a:rPr lang="en-US" sz="2400" b="1" dirty="0">
                <a:solidFill>
                  <a:prstClr val="black"/>
                </a:solidFill>
              </a:rPr>
              <a:t>Specific Output</a:t>
            </a:r>
          </a:p>
          <a:p>
            <a:pPr algn="ctr">
              <a:buSzPct val="90000"/>
            </a:pPr>
            <a:r>
              <a:rPr lang="en-US" sz="2400" b="1" dirty="0" smtClean="0">
                <a:solidFill>
                  <a:prstClr val="black"/>
                </a:solidFill>
              </a:rPr>
              <a:t>+</a:t>
            </a:r>
          </a:p>
          <a:p>
            <a:pPr marL="339725" indent="-339725">
              <a:buSzPct val="90000"/>
              <a:buFont typeface="+mj-lt"/>
              <a:buAutoNum type="arabicPeriod" startAt="6"/>
            </a:pPr>
            <a:r>
              <a:rPr lang="en-US" sz="2400" b="1" dirty="0" smtClean="0">
                <a:solidFill>
                  <a:srgbClr val="0000CC"/>
                </a:solidFill>
              </a:rPr>
              <a:t>Change Request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-13855" y="65442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2286000" y="3141771"/>
            <a:ext cx="357731" cy="32035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tx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extBox 25"/>
          <p:cNvSpPr txBox="1"/>
          <p:nvPr/>
        </p:nvSpPr>
        <p:spPr>
          <a:xfrm>
            <a:off x="1708639" y="1172800"/>
            <a:ext cx="3461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CC"/>
                </a:solidFill>
              </a:rPr>
              <a:t>Cost </a:t>
            </a:r>
            <a:r>
              <a:rPr lang="en-US" sz="2000" b="1" dirty="0" err="1" smtClean="0">
                <a:solidFill>
                  <a:srgbClr val="0000CC"/>
                </a:solidFill>
              </a:rPr>
              <a:t>Mgt</a:t>
            </a:r>
            <a:r>
              <a:rPr lang="en-US" sz="2000" b="1" dirty="0" smtClean="0">
                <a:solidFill>
                  <a:srgbClr val="0000CC"/>
                </a:solidFill>
              </a:rPr>
              <a:t> </a:t>
            </a:r>
            <a:r>
              <a:rPr lang="en-US" sz="2000" b="1" dirty="0">
                <a:solidFill>
                  <a:srgbClr val="0000CC"/>
                </a:solidFill>
              </a:rPr>
              <a:t>Plan</a:t>
            </a:r>
          </a:p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CC"/>
                </a:solidFill>
              </a:rPr>
              <a:t>Cost Baseline </a:t>
            </a:r>
            <a:r>
              <a:rPr lang="en-US" sz="2000" b="1" dirty="0">
                <a:solidFill>
                  <a:srgbClr val="0000CC"/>
                </a:solidFill>
              </a:rPr>
              <a:t>(from the </a:t>
            </a:r>
            <a:r>
              <a:rPr lang="en-US" sz="2000" b="1" i="1" dirty="0" smtClean="0">
                <a:solidFill>
                  <a:srgbClr val="0000CC"/>
                </a:solidFill>
              </a:rPr>
              <a:t>Determine Budget</a:t>
            </a:r>
            <a:r>
              <a:rPr lang="en-US" sz="2000" b="1" dirty="0" smtClean="0">
                <a:solidFill>
                  <a:srgbClr val="0000CC"/>
                </a:solidFill>
              </a:rPr>
              <a:t> </a:t>
            </a:r>
            <a:r>
              <a:rPr lang="en-US" sz="2000" b="1" dirty="0">
                <a:solidFill>
                  <a:srgbClr val="0000CC"/>
                </a:solidFill>
              </a:rPr>
              <a:t>process)</a:t>
            </a:r>
          </a:p>
        </p:txBody>
      </p:sp>
      <p:sp>
        <p:nvSpPr>
          <p:cNvPr id="32" name="Freeform 31"/>
          <p:cNvSpPr>
            <a:spLocks noChangeAspect="1"/>
          </p:cNvSpPr>
          <p:nvPr/>
        </p:nvSpPr>
        <p:spPr>
          <a:xfrm>
            <a:off x="890954" y="1225063"/>
            <a:ext cx="836307" cy="1260231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eform 15"/>
          <p:cNvSpPr>
            <a:spLocks noChangeAspect="1"/>
          </p:cNvSpPr>
          <p:nvPr/>
        </p:nvSpPr>
        <p:spPr>
          <a:xfrm rot="5400000">
            <a:off x="1283014" y="3481292"/>
            <a:ext cx="2051740" cy="1103094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3855" y="5025076"/>
            <a:ext cx="77100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Project </a:t>
            </a:r>
            <a:r>
              <a:rPr lang="en-US" sz="2000" b="1" dirty="0" smtClean="0">
                <a:solidFill>
                  <a:srgbClr val="0000CC"/>
                </a:solidFill>
              </a:rPr>
              <a:t>Funding Requirements </a:t>
            </a:r>
            <a:r>
              <a:rPr lang="en-US" sz="2000" b="1" dirty="0">
                <a:solidFill>
                  <a:srgbClr val="0000CC"/>
                </a:solidFill>
              </a:rPr>
              <a:t>(from the </a:t>
            </a:r>
            <a:r>
              <a:rPr lang="en-US" sz="2000" b="1" i="1" dirty="0">
                <a:solidFill>
                  <a:srgbClr val="0000CC"/>
                </a:solidFill>
              </a:rPr>
              <a:t>Determine Budget</a:t>
            </a:r>
            <a:r>
              <a:rPr lang="en-US" sz="2000" b="1" dirty="0">
                <a:solidFill>
                  <a:srgbClr val="0000CC"/>
                </a:solidFill>
              </a:rPr>
              <a:t> process)</a:t>
            </a:r>
          </a:p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CC"/>
                </a:solidFill>
              </a:rPr>
              <a:t>Activity </a:t>
            </a:r>
            <a:r>
              <a:rPr lang="en-US" sz="2000" b="1" dirty="0">
                <a:solidFill>
                  <a:srgbClr val="0000CC"/>
                </a:solidFill>
              </a:rPr>
              <a:t>Cost Estimates</a:t>
            </a:r>
          </a:p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Basis of </a:t>
            </a:r>
            <a:r>
              <a:rPr lang="en-US" sz="2000" b="1" dirty="0" smtClean="0">
                <a:solidFill>
                  <a:srgbClr val="0000CC"/>
                </a:solidFill>
              </a:rPr>
              <a:t>Estimates</a:t>
            </a:r>
            <a:endParaRPr lang="en-US" sz="2000" b="1" dirty="0">
              <a:solidFill>
                <a:srgbClr val="0000CC"/>
              </a:solidFill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2594708" y="5410200"/>
            <a:ext cx="207773" cy="594360"/>
          </a:xfrm>
          <a:prstGeom prst="rightBrace">
            <a:avLst>
              <a:gd name="adj1" fmla="val 57593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7400" y="6201451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/>
            <a:r>
              <a:rPr lang="en-US" dirty="0" smtClean="0">
                <a:solidFill>
                  <a:prstClr val="black"/>
                </a:solidFill>
              </a:rPr>
              <a:t>*:	from the </a:t>
            </a:r>
            <a:r>
              <a:rPr lang="en-US" i="1" dirty="0" smtClean="0">
                <a:solidFill>
                  <a:prstClr val="black"/>
                </a:solidFill>
              </a:rPr>
              <a:t>Direct &amp; Manage Project Work  </a:t>
            </a:r>
            <a:r>
              <a:rPr lang="en-US" dirty="0" smtClean="0">
                <a:solidFill>
                  <a:prstClr val="black"/>
                </a:solidFill>
              </a:rPr>
              <a:t>process</a:t>
            </a:r>
          </a:p>
          <a:p>
            <a:pPr marL="398463" indent="-398463"/>
            <a:r>
              <a:rPr lang="en-US" dirty="0" smtClean="0">
                <a:solidFill>
                  <a:prstClr val="black"/>
                </a:solidFill>
              </a:rPr>
              <a:t>**:	to the </a:t>
            </a:r>
            <a:r>
              <a:rPr lang="en-US" i="1" dirty="0" smtClean="0">
                <a:solidFill>
                  <a:prstClr val="black"/>
                </a:solidFill>
              </a:rPr>
              <a:t>Monitor &amp; Control </a:t>
            </a:r>
            <a:r>
              <a:rPr lang="en-US" dirty="0" smtClean="0">
                <a:solidFill>
                  <a:prstClr val="black"/>
                </a:solidFill>
              </a:rPr>
              <a:t>process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Multiply 21"/>
          <p:cNvSpPr/>
          <p:nvPr/>
        </p:nvSpPr>
        <p:spPr>
          <a:xfrm>
            <a:off x="1159372" y="4217177"/>
            <a:ext cx="597965" cy="540243"/>
          </a:xfrm>
          <a:prstGeom prst="mathMultiply">
            <a:avLst>
              <a:gd name="adj1" fmla="val 10500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Freeform 24"/>
          <p:cNvSpPr>
            <a:spLocks noChangeAspect="1"/>
          </p:cNvSpPr>
          <p:nvPr/>
        </p:nvSpPr>
        <p:spPr>
          <a:xfrm rot="14496244" flipV="1">
            <a:off x="7559099" y="2502970"/>
            <a:ext cx="2014530" cy="775884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01510" y="1600200"/>
            <a:ext cx="2362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SzPct val="100000"/>
            </a:pPr>
            <a:r>
              <a:rPr lang="en-US" sz="2400" b="1" dirty="0" smtClean="0">
                <a:solidFill>
                  <a:srgbClr val="00B050"/>
                </a:solidFill>
              </a:rPr>
              <a:t>Cost Forecasts</a:t>
            </a:r>
            <a:r>
              <a:rPr lang="en-US" sz="2000" dirty="0" smtClean="0">
                <a:solidFill>
                  <a:prstClr val="black"/>
                </a:solidFill>
              </a:rPr>
              <a:t>**</a:t>
            </a:r>
            <a:endParaRPr lang="en-US" sz="2000" b="1" dirty="0">
              <a:solidFill>
                <a:srgbClr val="0000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91200" y="776912"/>
            <a:ext cx="2772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000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4177" y="5486400"/>
            <a:ext cx="4414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7">
              <a:buSzPct val="100000"/>
            </a:pPr>
            <a:r>
              <a:rPr lang="en-US" sz="2000" b="1" dirty="0">
                <a:solidFill>
                  <a:srgbClr val="0000CC"/>
                </a:solidFill>
              </a:rPr>
              <a:t>(</a:t>
            </a:r>
            <a:r>
              <a:rPr lang="en-US" sz="2000" b="1" dirty="0" smtClean="0">
                <a:solidFill>
                  <a:srgbClr val="0000CC"/>
                </a:solidFill>
              </a:rPr>
              <a:t>from the </a:t>
            </a:r>
            <a:r>
              <a:rPr lang="en-US" sz="2000" b="1" i="1" dirty="0" smtClean="0">
                <a:solidFill>
                  <a:srgbClr val="0000CC"/>
                </a:solidFill>
              </a:rPr>
              <a:t>Estimate Costs </a:t>
            </a:r>
            <a:r>
              <a:rPr lang="en-US" sz="2000" b="1" dirty="0" smtClean="0">
                <a:solidFill>
                  <a:srgbClr val="0000CC"/>
                </a:solidFill>
              </a:rPr>
              <a:t>process)</a:t>
            </a:r>
            <a:endParaRPr lang="en-US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26" grpId="0"/>
      <p:bldP spid="32" grpId="0" animBg="1"/>
      <p:bldP spid="16" grpId="0" animBg="1"/>
      <p:bldP spid="17" grpId="0"/>
      <p:bldP spid="21" grpId="0" animBg="1"/>
      <p:bldP spid="23" grpId="0"/>
      <p:bldP spid="25" grpId="0" animBg="1"/>
      <p:bldP spid="27" grpId="0"/>
      <p:bldP spid="24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osts Inputs &amp; Outputs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76200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7188" r="2258" b="6954"/>
          <a:stretch/>
        </p:blipFill>
        <p:spPr>
          <a:xfrm>
            <a:off x="609601" y="1219200"/>
            <a:ext cx="7924800" cy="51816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71029" y="6323598"/>
            <a:ext cx="2574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Ref: PMBOK 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Ed, page 215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90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Costs Inputs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779400" y="6579778"/>
            <a:ext cx="4245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298768"/>
              </p:ext>
            </p:extLst>
          </p:nvPr>
        </p:nvGraphicFramePr>
        <p:xfrm>
          <a:off x="228600" y="762000"/>
          <a:ext cx="8686800" cy="5974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5000"/>
                <a:gridCol w="67818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Input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Details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Project Cost</a:t>
                      </a:r>
                      <a:r>
                        <a:rPr lang="en-US" sz="2000" b="0" baseline="0" dirty="0" smtClean="0"/>
                        <a:t> Management Plan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the Project Costs will be Controlled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Project Management Plan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Management Plan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Baseline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WPD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 that have Started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Activities’ Progress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Finished Deliverables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Costs Incurred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OPA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Control-related Policies, Procedures &amp; Guidelines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Cost Tools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Monitoring &amp; Reporting Methods</a:t>
                      </a:r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Project Funding Requirements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Projected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Expenditures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Anticipated Liabilities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438688" y="2895600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9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11575"/>
            <a:ext cx="9089201" cy="6858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Cost Outputs 1/2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553290"/>
              </p:ext>
            </p:extLst>
          </p:nvPr>
        </p:nvGraphicFramePr>
        <p:xfrm>
          <a:off x="129743" y="728839"/>
          <a:ext cx="8901545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6257"/>
                <a:gridCol w="6745288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Output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Details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WPI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smtClean="0"/>
                        <a:t>CV &amp; CPI </a:t>
                      </a:r>
                      <a:r>
                        <a:rPr lang="en-US" sz="2000" b="0" dirty="0" smtClean="0"/>
                        <a:t>values for WBS components, in particular the Work Packages and Control Accounts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Change Request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Based on Cost Variance Analysis,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Recommendations for: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Changes to Baselines (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Cost, Scope etc)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Corrective, Preventive Actions &amp; Defect Repairs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PMP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Based on Change Requests, projected Changes to: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Baseline </a:t>
                      </a:r>
                      <a:r>
                        <a:rPr lang="en-US" sz="20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viz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Activity Cost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Estimates etc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PCMP, such as changes to Control Thresholds, or specified Levels of Accuracy </a:t>
                      </a:r>
                      <a:r>
                        <a:rPr lang="en-US" sz="20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reqd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managing the Project’s Cost, or Changes based on Stakeholders’ feedback</a:t>
                      </a:r>
                    </a:p>
                  </a:txBody>
                  <a:tcPr marT="91440" marB="91440"/>
                </a:tc>
              </a:tr>
              <a:tr h="398417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PD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estimates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Basis of estimates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7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11575"/>
            <a:ext cx="9089201" cy="6858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Cost Outputs 1/2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22265"/>
              </p:ext>
            </p:extLst>
          </p:nvPr>
        </p:nvGraphicFramePr>
        <p:xfrm>
          <a:off x="129743" y="728839"/>
          <a:ext cx="8901545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6257"/>
                <a:gridCol w="6745288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Output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Details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OPA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Causes of Variances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Corrective Action chosen and the Reasons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Financial Databases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 types of lessons learned from Project Cost Control</a:t>
                      </a:r>
                    </a:p>
                  </a:txBody>
                  <a:tcPr marT="91440" marB="91440"/>
                </a:tc>
              </a:tr>
              <a:tr h="42672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Cost Forecast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EAC, ETC, VAC, </a:t>
                      </a:r>
                      <a:r>
                        <a:rPr lang="en-US" sz="2000" b="0" dirty="0" smtClean="0"/>
                        <a:t>TCPI for the</a:t>
                      </a:r>
                      <a:r>
                        <a:rPr lang="en-US" sz="2000" b="0" baseline="0" dirty="0" smtClean="0"/>
                        <a:t> Remaining Project</a:t>
                      </a:r>
                      <a:r>
                        <a:rPr lang="en-US" sz="2000" b="0" dirty="0" smtClean="0"/>
                        <a:t> 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73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Costs Tools &amp; Techniques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15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208250"/>
              </p:ext>
            </p:extLst>
          </p:nvPr>
        </p:nvGraphicFramePr>
        <p:xfrm>
          <a:off x="129743" y="786714"/>
          <a:ext cx="8901545" cy="30232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80257"/>
                <a:gridCol w="5221288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Tool Category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Tools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Performance Reviews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EVM</a:t>
                      </a:r>
                    </a:p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TCPI</a:t>
                      </a:r>
                    </a:p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Forecasting</a:t>
                      </a:r>
                    </a:p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Variance Analysis</a:t>
                      </a:r>
                    </a:p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Trend Analysis</a:t>
                      </a:r>
                    </a:p>
                    <a:p>
                      <a:pPr marL="173038" marR="0" lvl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 Analysis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523926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Project Management Software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e.g.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MS Project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4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Cost Baseline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76200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1" y="963828"/>
            <a:ext cx="890697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Approved Version of the Time Phased Cost Budget for the Project </a:t>
            </a:r>
            <a:r>
              <a:rPr lang="en-US" sz="2800" i="1" dirty="0" smtClean="0"/>
              <a:t>(Spending Plan indicating how much money is approved for the Project and when the Funds are required – the Cash Flow Plan)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Excludes Management Reserves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Developed as a summation of the approved budgets for the different Schedule Activities, Work Packages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The Cost Baseline is, therefore, Accumulative and Activity/ Work Package based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06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922520" y="5164274"/>
            <a:ext cx="3840480" cy="1711365"/>
            <a:chOff x="4500489" y="5058767"/>
            <a:chExt cx="3840480" cy="1711365"/>
          </a:xfrm>
        </p:grpSpPr>
        <p:sp>
          <p:nvSpPr>
            <p:cNvPr id="8" name="Oval 7"/>
            <p:cNvSpPr/>
            <p:nvPr/>
          </p:nvSpPr>
          <p:spPr>
            <a:xfrm>
              <a:off x="4500489" y="5058767"/>
              <a:ext cx="3840480" cy="1371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 anchorCtr="1"/>
            <a:lstStyle/>
            <a:p>
              <a:pPr algn="ctr"/>
              <a:r>
                <a:rPr lang="en-US" sz="1400" dirty="0" smtClean="0"/>
                <a:t>Forecasted Proj Costs (Projected Expenditures + Liabilities)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81600" y="6400800"/>
              <a:ext cx="3018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4A82"/>
                  </a:solidFill>
                </a:rPr>
                <a:t>Project Funding Requirements</a:t>
              </a:r>
              <a:endParaRPr lang="en-US" dirty="0">
                <a:solidFill>
                  <a:srgbClr val="004A8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Funding Requirements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76200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1" y="963828"/>
            <a:ext cx="890697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lnSpc>
                <a:spcPts val="3000"/>
              </a:lnSpc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Total and Periodic Funding Requirements (</a:t>
            </a:r>
            <a:r>
              <a:rPr lang="en-US" sz="2800" dirty="0" err="1" smtClean="0"/>
              <a:t>eg</a:t>
            </a:r>
            <a:r>
              <a:rPr lang="en-US" sz="2800" dirty="0" smtClean="0"/>
              <a:t> monthly, quarterly, annually), derived from the Cost Baseline</a:t>
            </a:r>
          </a:p>
          <a:p>
            <a:pPr marL="234950" indent="-234950">
              <a:lnSpc>
                <a:spcPts val="3000"/>
              </a:lnSpc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Funding Requirements is, therefore, Periodic Time-based</a:t>
            </a:r>
          </a:p>
          <a:p>
            <a:pPr marL="234950" indent="-234950">
              <a:lnSpc>
                <a:spcPts val="3000"/>
              </a:lnSpc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Includes Projected Expenditures plus Anticipated Liabilities</a:t>
            </a:r>
          </a:p>
          <a:p>
            <a:pPr marL="234950" indent="-234950">
              <a:lnSpc>
                <a:spcPts val="3000"/>
              </a:lnSpc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Management </a:t>
            </a:r>
            <a:r>
              <a:rPr lang="en-US" sz="2800" dirty="0" smtClean="0"/>
              <a:t>Reserves are </a:t>
            </a:r>
            <a:r>
              <a:rPr lang="en-US" sz="2800" dirty="0"/>
              <a:t>not part of the </a:t>
            </a:r>
            <a:r>
              <a:rPr lang="en-US" sz="2800" dirty="0" smtClean="0"/>
              <a:t>Cost Baselines but </a:t>
            </a:r>
            <a:r>
              <a:rPr lang="en-US" sz="2800" dirty="0"/>
              <a:t>they are part of the Project Funding requirements. </a:t>
            </a:r>
            <a:r>
              <a:rPr lang="en-US" sz="2800" dirty="0" smtClean="0"/>
              <a:t>Therefore, </a:t>
            </a:r>
            <a:r>
              <a:rPr lang="en-US" sz="2800" dirty="0"/>
              <a:t>the difference between the Cost Baseline and Funding requirement at Project completion is Management </a:t>
            </a:r>
            <a:r>
              <a:rPr lang="en-US" sz="2800" dirty="0" smtClean="0"/>
              <a:t>Reserves, as depicted: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357555" y="5167532"/>
            <a:ext cx="384048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000" dirty="0" smtClean="0"/>
              <a:t>Cost Baseline</a:t>
            </a:r>
            <a:endParaRPr lang="en-US" sz="2000" dirty="0"/>
          </a:p>
        </p:txBody>
      </p:sp>
      <p:sp>
        <p:nvSpPr>
          <p:cNvPr id="10" name="Oval 9"/>
          <p:cNvSpPr/>
          <p:nvPr/>
        </p:nvSpPr>
        <p:spPr>
          <a:xfrm>
            <a:off x="6179880" y="5826369"/>
            <a:ext cx="1516320" cy="53340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1400" dirty="0" smtClean="0"/>
              <a:t>Management Reserves</a:t>
            </a:r>
            <a:endParaRPr lang="en-US" sz="1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4267200" y="5627076"/>
            <a:ext cx="548640" cy="4846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922520" y="890957"/>
            <a:ext cx="3840480" cy="1752600"/>
            <a:chOff x="4500489" y="4677767"/>
            <a:chExt cx="3840480" cy="1752600"/>
          </a:xfrm>
        </p:grpSpPr>
        <p:sp>
          <p:nvSpPr>
            <p:cNvPr id="8" name="Oval 7"/>
            <p:cNvSpPr/>
            <p:nvPr/>
          </p:nvSpPr>
          <p:spPr>
            <a:xfrm>
              <a:off x="4500489" y="5058767"/>
              <a:ext cx="3840480" cy="1371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 anchorCtr="1"/>
            <a:lstStyle/>
            <a:p>
              <a:pPr algn="ctr"/>
              <a:r>
                <a:rPr lang="en-US" sz="1400" dirty="0" smtClean="0"/>
                <a:t>Forecasted Proj Costs (Projected Expenditures + Liabilities)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81600" y="4677767"/>
              <a:ext cx="3018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4A82"/>
                  </a:solidFill>
                </a:rPr>
                <a:t>Project Funding Requirements</a:t>
              </a:r>
              <a:endParaRPr lang="en-US" dirty="0">
                <a:solidFill>
                  <a:srgbClr val="004A8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Autofit/>
          </a:bodyPr>
          <a:lstStyle/>
          <a:p>
            <a:pPr algn="l">
              <a:lnSpc>
                <a:spcPts val="3000"/>
              </a:lnSpc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 between Cost Baseline, Project Funding Requirements &amp; Project Budget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57555" y="1275215"/>
            <a:ext cx="384048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000" dirty="0" smtClean="0"/>
              <a:t>Cost Baseline</a:t>
            </a:r>
            <a:endParaRPr lang="en-US" sz="2000" dirty="0"/>
          </a:p>
        </p:txBody>
      </p:sp>
      <p:sp>
        <p:nvSpPr>
          <p:cNvPr id="10" name="Oval 9"/>
          <p:cNvSpPr/>
          <p:nvPr/>
        </p:nvSpPr>
        <p:spPr>
          <a:xfrm>
            <a:off x="6179880" y="2039559"/>
            <a:ext cx="1516320" cy="53340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1400" dirty="0" smtClean="0"/>
              <a:t>Management Reserves</a:t>
            </a:r>
            <a:endParaRPr lang="en-US" sz="1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4267200" y="1734759"/>
            <a:ext cx="548640" cy="4846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570892" y="3546234"/>
            <a:ext cx="1516320" cy="53340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1400" dirty="0" smtClean="0"/>
              <a:t>Management Reserves</a:t>
            </a:r>
            <a:endParaRPr lang="en-US" sz="1400" dirty="0"/>
          </a:p>
        </p:txBody>
      </p:sp>
      <p:sp>
        <p:nvSpPr>
          <p:cNvPr id="4" name="Plus 3"/>
          <p:cNvSpPr/>
          <p:nvPr/>
        </p:nvSpPr>
        <p:spPr>
          <a:xfrm>
            <a:off x="2026920" y="2795957"/>
            <a:ext cx="640080" cy="640080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5400000">
            <a:off x="2057400" y="4292525"/>
            <a:ext cx="548640" cy="4846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81000" y="5029200"/>
            <a:ext cx="384048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dirty="0" smtClean="0"/>
              <a:t>Project Budget</a:t>
            </a:r>
            <a:endParaRPr lang="en-US" sz="2400" dirty="0"/>
          </a:p>
        </p:txBody>
      </p:sp>
      <p:sp>
        <p:nvSpPr>
          <p:cNvPr id="20" name="Freeform 19"/>
          <p:cNvSpPr>
            <a:spLocks noChangeAspect="1"/>
          </p:cNvSpPr>
          <p:nvPr/>
        </p:nvSpPr>
        <p:spPr>
          <a:xfrm rot="10555566">
            <a:off x="3089031" y="2520462"/>
            <a:ext cx="3390315" cy="1605938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54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6" grpId="0" animBg="1"/>
      <p:bldP spid="4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Cost Baseline &amp; Management Reserve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t="7068" r="6447" b="7278"/>
          <a:stretch/>
        </p:blipFill>
        <p:spPr bwMode="auto">
          <a:xfrm>
            <a:off x="219919" y="1523035"/>
            <a:ext cx="8704162" cy="469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 rot="19523370">
            <a:off x="3954926" y="3838212"/>
            <a:ext cx="4719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</a:rPr>
              <a:t>PV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788943">
            <a:off x="4107091" y="4435284"/>
            <a:ext cx="473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91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Budget &amp; Cost Baseline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139139"/>
              </p:ext>
            </p:extLst>
          </p:nvPr>
        </p:nvGraphicFramePr>
        <p:xfrm>
          <a:off x="2275" y="967217"/>
          <a:ext cx="6583681" cy="51816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776"/>
                <a:gridCol w="1217981"/>
                <a:gridCol w="1333968"/>
                <a:gridCol w="1101994"/>
                <a:gridCol w="1217981"/>
                <a:gridCol w="1217981"/>
              </a:tblGrid>
              <a:tr h="660400">
                <a:tc rowSpan="4">
                  <a:txBody>
                    <a:bodyPr/>
                    <a:lstStyle/>
                    <a:p>
                      <a:pPr algn="ctr"/>
                      <a:r>
                        <a:rPr lang="en-US" sz="1700" b="1" dirty="0" smtClean="0"/>
                        <a:t>Total Amount </a:t>
                      </a:r>
                      <a:r>
                        <a:rPr lang="en-US" sz="1700" b="1" spc="-200" baseline="0" dirty="0" smtClean="0"/>
                        <a:t>−−→</a:t>
                      </a:r>
                      <a:endParaRPr lang="en-US" sz="1700" b="1" spc="-200" baseline="0" dirty="0"/>
                    </a:p>
                  </a:txBody>
                  <a:tcPr marL="36576" marR="36576" vert="vert27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700" b="1" dirty="0" smtClean="0"/>
                        <a:t>Project Budget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 dirty="0" smtClean="0"/>
                        <a:t>Management Reserves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sz="1700" b="1" dirty="0" smtClean="0"/>
                        <a:t>Cost Baseline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700" b="1" dirty="0" smtClean="0"/>
                        <a:t>Control Accounts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 dirty="0" smtClean="0"/>
                        <a:t>Contingency Reserve</a:t>
                      </a:r>
                      <a:r>
                        <a:rPr lang="en-US" sz="1700" b="1" baseline="30000" dirty="0" smtClean="0"/>
                        <a:t>1</a:t>
                      </a:r>
                      <a:endParaRPr lang="en-US" sz="1700" b="1" baseline="30000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39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700" b="1" dirty="0" smtClean="0"/>
                        <a:t>Work Package Cost Estimates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 dirty="0" smtClean="0"/>
                        <a:t>Activities Contingency Reserves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41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b="1" dirty="0" smtClean="0"/>
                        <a:t>Activities Cost Estimates</a:t>
                      </a:r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624">
                <a:tc>
                  <a:txBody>
                    <a:bodyPr/>
                    <a:lstStyle/>
                    <a:p>
                      <a:endParaRPr lang="en-US" sz="1700" b="1" dirty="0"/>
                    </a:p>
                  </a:txBody>
                  <a:tcPr marL="36576" marR="36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700" b="1" dirty="0" smtClean="0"/>
                        <a:t>Project Budget Component</a:t>
                      </a:r>
                      <a:endParaRPr lang="en-US" sz="1700" b="1" dirty="0"/>
                    </a:p>
                  </a:txBody>
                  <a:tcPr marL="36576" marR="36576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97053" y="6336268"/>
            <a:ext cx="635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75000"/>
            </a:pPr>
            <a:r>
              <a:rPr lang="en-US" baseline="30000" dirty="0" smtClean="0"/>
              <a:t>1</a:t>
            </a:r>
            <a:r>
              <a:rPr lang="en-US" dirty="0" smtClean="0"/>
              <a:t>For those Work Packages which do not break down into activities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6781800" y="2057400"/>
            <a:ext cx="2329542" cy="3939949"/>
          </a:xfrm>
          <a:prstGeom prst="wedgeRoundRectCallout">
            <a:avLst>
              <a:gd name="adj1" fmla="val -68911"/>
              <a:gd name="adj2" fmla="val -7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" rIns="36576" rtlCol="0" anchor="ctr"/>
          <a:lstStyle/>
          <a:p>
            <a:r>
              <a:rPr lang="en-US" sz="1600" dirty="0">
                <a:latin typeface="HelveticaNeue-Condensed"/>
              </a:rPr>
              <a:t>Costs estimated for all resources:</a:t>
            </a:r>
          </a:p>
          <a:p>
            <a:pPr marL="171450" indent="-171450">
              <a:buFontTx/>
              <a:buChar char="-"/>
            </a:pPr>
            <a:r>
              <a:rPr lang="en-US" sz="1600" dirty="0" smtClean="0">
                <a:latin typeface="HelveticaNeue-Condensed"/>
              </a:rPr>
              <a:t>Direct Labour</a:t>
            </a:r>
            <a:endParaRPr lang="en-US" sz="1600" dirty="0">
              <a:latin typeface="HelveticaNeue-Condensed"/>
            </a:endParaRP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Materials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Equipment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Services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Facilities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IT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Financing (</a:t>
            </a:r>
            <a:r>
              <a:rPr lang="en-US" sz="1600" dirty="0" err="1">
                <a:latin typeface="HelveticaNeue-Condensed"/>
              </a:rPr>
              <a:t>incl</a:t>
            </a:r>
            <a:r>
              <a:rPr lang="en-US" sz="1600" dirty="0">
                <a:latin typeface="HelveticaNeue-Condensed"/>
              </a:rPr>
              <a:t> </a:t>
            </a:r>
            <a:r>
              <a:rPr lang="en-US" sz="1600" dirty="0" err="1" smtClean="0">
                <a:latin typeface="HelveticaNeue-Condensed"/>
              </a:rPr>
              <a:t>Int</a:t>
            </a:r>
            <a:r>
              <a:rPr lang="en-US" sz="1600" dirty="0" smtClean="0">
                <a:latin typeface="HelveticaNeue-Condensed"/>
              </a:rPr>
              <a:t>)</a:t>
            </a:r>
            <a:endParaRPr lang="en-US" sz="1600" dirty="0">
              <a:latin typeface="HelveticaNeue-Condensed"/>
            </a:endParaRP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Inflation allowance</a:t>
            </a:r>
          </a:p>
          <a:p>
            <a:pPr marL="171450" indent="-171450">
              <a:buFontTx/>
              <a:buChar char="-"/>
            </a:pPr>
            <a:r>
              <a:rPr lang="en-US" sz="1600" dirty="0">
                <a:latin typeface="HelveticaNeue-Condensed"/>
              </a:rPr>
              <a:t>Exchange </a:t>
            </a:r>
            <a:r>
              <a:rPr lang="en-US" sz="1600" dirty="0" smtClean="0">
                <a:latin typeface="HelveticaNeue-Condensed"/>
              </a:rPr>
              <a:t>Rates</a:t>
            </a:r>
            <a:endParaRPr lang="en-US" sz="1600" dirty="0">
              <a:latin typeface="HelveticaNeue-Condensed"/>
            </a:endParaRPr>
          </a:p>
          <a:p>
            <a:pPr marL="171450" indent="-171450">
              <a:buFontTx/>
              <a:buChar char="-"/>
            </a:pPr>
            <a:r>
              <a:rPr lang="en-US" sz="1600" dirty="0" smtClean="0">
                <a:latin typeface="HelveticaNeue-Condensed"/>
              </a:rPr>
              <a:t>Indirect Costs </a:t>
            </a:r>
            <a:r>
              <a:rPr lang="en-US" sz="1600" i="1" dirty="0" smtClean="0">
                <a:latin typeface="HelveticaNeue-Condensed"/>
              </a:rPr>
              <a:t>(</a:t>
            </a:r>
            <a:r>
              <a:rPr lang="en-US" sz="1600" i="1" dirty="0">
                <a:latin typeface="HelveticaNeue-Condensed"/>
              </a:rPr>
              <a:t>can be included at the activity level or at higher </a:t>
            </a:r>
            <a:r>
              <a:rPr lang="en-US" sz="1600" i="1" dirty="0" smtClean="0">
                <a:latin typeface="HelveticaNeue-Condensed"/>
              </a:rPr>
              <a:t>levels)</a:t>
            </a:r>
            <a:endParaRPr lang="en-US" sz="1600" i="1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68414" y="5879068"/>
            <a:ext cx="2574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Ref: PMBOK 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Ed, page 213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185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3788"/>
            <a:ext cx="9089201" cy="609600"/>
          </a:xfrm>
        </p:spPr>
        <p:txBody>
          <a:bodyPr>
            <a:normAutofit fontScale="90000"/>
          </a:bodyPr>
          <a:lstStyle/>
          <a:p>
            <a:pPr algn="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Funding Requirements, Project Budget &amp; Cost Baseline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421843607"/>
              </p:ext>
            </p:extLst>
          </p:nvPr>
        </p:nvGraphicFramePr>
        <p:xfrm>
          <a:off x="3657600" y="681357"/>
          <a:ext cx="5181600" cy="617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919775"/>
              </p:ext>
            </p:extLst>
          </p:nvPr>
        </p:nvGraphicFramePr>
        <p:xfrm>
          <a:off x="152400" y="533400"/>
          <a:ext cx="2735289" cy="6230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729"/>
                <a:gridCol w="427729"/>
                <a:gridCol w="617511"/>
                <a:gridCol w="652720"/>
                <a:gridCol w="609600"/>
              </a:tblGrid>
              <a:tr h="164592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Activity</a:t>
                      </a:r>
                      <a:endParaRPr lang="en-US" sz="18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Due (</a:t>
                      </a:r>
                      <a:r>
                        <a:rPr lang="en-US" sz="1800" dirty="0" err="1" smtClean="0"/>
                        <a:t>Wk</a:t>
                      </a:r>
                      <a:r>
                        <a:rPr lang="en-US" sz="1800" dirty="0" smtClean="0"/>
                        <a:t>) </a:t>
                      </a:r>
                      <a:endParaRPr lang="en-US" sz="18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Activity Cost</a:t>
                      </a:r>
                      <a:endParaRPr lang="en-US" sz="18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Accumulative</a:t>
                      </a:r>
                      <a:r>
                        <a:rPr lang="en-US" sz="1800" baseline="0" dirty="0" smtClean="0"/>
                        <a:t> (Baseline)</a:t>
                      </a:r>
                      <a:endParaRPr lang="en-US" sz="18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Project Budget</a:t>
                      </a:r>
                      <a:endParaRPr lang="en-US" sz="1800" dirty="0"/>
                    </a:p>
                  </a:txBody>
                  <a:tcPr vert="vert27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2,550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167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17499459">
            <a:off x="6438693" y="3378545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Baseline</a:t>
            </a:r>
            <a:endParaRPr lang="en-US" sz="16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591670" y="2133600"/>
            <a:ext cx="4016285" cy="4676776"/>
            <a:chOff x="834558" y="2133600"/>
            <a:chExt cx="4016285" cy="4676776"/>
          </a:xfrm>
        </p:grpSpPr>
        <p:sp>
          <p:nvSpPr>
            <p:cNvPr id="14" name="Rounded Rectangular Callout 13"/>
            <p:cNvSpPr/>
            <p:nvPr/>
          </p:nvSpPr>
          <p:spPr>
            <a:xfrm>
              <a:off x="834558" y="2133600"/>
              <a:ext cx="1005840" cy="4676776"/>
            </a:xfrm>
            <a:prstGeom prst="wedgeRoundRectCallout">
              <a:avLst>
                <a:gd name="adj1" fmla="val 124749"/>
                <a:gd name="adj2" fmla="val 34007"/>
                <a:gd name="adj3" fmla="val 16667"/>
              </a:avLst>
            </a:prstGeom>
            <a:solidFill>
              <a:srgbClr val="FFFF00">
                <a:alpha val="21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3408" y="6019800"/>
              <a:ext cx="23374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Funding Requirements</a:t>
              </a:r>
              <a:endParaRPr lang="en-US" b="1" dirty="0"/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80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/>
        </p:bldSub>
      </p:bldGraphic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1805" y="0"/>
            <a:ext cx="3592195" cy="1066800"/>
          </a:xfrm>
        </p:spPr>
        <p:txBody>
          <a:bodyPr>
            <a:normAutofit/>
          </a:bodyPr>
          <a:lstStyle/>
          <a:p>
            <a:pPr algn="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CBS &amp; Project Budgeting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Flowchart: Process 11"/>
          <p:cNvSpPr>
            <a:spLocks noChangeAspect="1"/>
          </p:cNvSpPr>
          <p:nvPr/>
        </p:nvSpPr>
        <p:spPr>
          <a:xfrm>
            <a:off x="4563353" y="4796203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1029" name="Group 1028"/>
          <p:cNvGrpSpPr/>
          <p:nvPr/>
        </p:nvGrpSpPr>
        <p:grpSpPr>
          <a:xfrm>
            <a:off x="5879545" y="4770803"/>
            <a:ext cx="2646826" cy="793827"/>
            <a:chOff x="5879545" y="4770803"/>
            <a:chExt cx="2646826" cy="793827"/>
          </a:xfrm>
        </p:grpSpPr>
        <p:sp>
          <p:nvSpPr>
            <p:cNvPr id="13" name="Flowchart: Process 12"/>
            <p:cNvSpPr>
              <a:spLocks noChangeAspect="1"/>
            </p:cNvSpPr>
            <p:nvPr/>
          </p:nvSpPr>
          <p:spPr>
            <a:xfrm>
              <a:off x="7360512" y="4783503"/>
              <a:ext cx="1165859" cy="78112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ctr"/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Flowchart: Process 13"/>
            <p:cNvSpPr>
              <a:spLocks noChangeAspect="1"/>
            </p:cNvSpPr>
            <p:nvPr/>
          </p:nvSpPr>
          <p:spPr>
            <a:xfrm>
              <a:off x="5879545" y="4770803"/>
              <a:ext cx="1165859" cy="78112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ctr"/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Flowchart: Process 14"/>
          <p:cNvSpPr>
            <a:spLocks noChangeAspect="1"/>
          </p:cNvSpPr>
          <p:nvPr/>
        </p:nvSpPr>
        <p:spPr>
          <a:xfrm>
            <a:off x="1500798" y="4763285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Flowchart: Process 15"/>
          <p:cNvSpPr>
            <a:spLocks noChangeAspect="1"/>
          </p:cNvSpPr>
          <p:nvPr/>
        </p:nvSpPr>
        <p:spPr>
          <a:xfrm>
            <a:off x="7366474" y="3569043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Flowchart: Process 16"/>
          <p:cNvSpPr>
            <a:spLocks noChangeAspect="1"/>
          </p:cNvSpPr>
          <p:nvPr/>
        </p:nvSpPr>
        <p:spPr>
          <a:xfrm>
            <a:off x="3987114" y="3701973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Flowchart: Process 17"/>
          <p:cNvSpPr>
            <a:spLocks noChangeAspect="1"/>
          </p:cNvSpPr>
          <p:nvPr/>
        </p:nvSpPr>
        <p:spPr>
          <a:xfrm>
            <a:off x="3980525" y="2651618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1027" name="Group 1026"/>
          <p:cNvGrpSpPr/>
          <p:nvPr/>
        </p:nvGrpSpPr>
        <p:grpSpPr>
          <a:xfrm>
            <a:off x="1132205" y="5587434"/>
            <a:ext cx="1839595" cy="276156"/>
            <a:chOff x="1132205" y="5587434"/>
            <a:chExt cx="1839595" cy="276156"/>
          </a:xfrm>
        </p:grpSpPr>
        <p:cxnSp>
          <p:nvCxnSpPr>
            <p:cNvPr id="19" name="Straight Arrow Connector 18"/>
            <p:cNvCxnSpPr>
              <a:cxnSpLocks noChangeAspect="1"/>
            </p:cNvCxnSpPr>
            <p:nvPr/>
          </p:nvCxnSpPr>
          <p:spPr>
            <a:xfrm flipH="1" flipV="1">
              <a:off x="2069756" y="5587434"/>
              <a:ext cx="1" cy="2724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cxnSpLocks noChangeAspect="1"/>
            </p:cNvCxnSpPr>
            <p:nvPr/>
          </p:nvCxnSpPr>
          <p:spPr>
            <a:xfrm flipH="1" flipV="1">
              <a:off x="2503805" y="5600134"/>
              <a:ext cx="467995" cy="2634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cxnSpLocks noChangeAspect="1"/>
            </p:cNvCxnSpPr>
            <p:nvPr/>
          </p:nvCxnSpPr>
          <p:spPr>
            <a:xfrm flipV="1">
              <a:off x="1132205" y="5591587"/>
              <a:ext cx="467995" cy="2634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8" name="Group 1027"/>
          <p:cNvGrpSpPr/>
          <p:nvPr/>
        </p:nvGrpSpPr>
        <p:grpSpPr>
          <a:xfrm>
            <a:off x="5181600" y="5574734"/>
            <a:ext cx="838200" cy="292666"/>
            <a:chOff x="5181600" y="5574734"/>
            <a:chExt cx="838200" cy="292666"/>
          </a:xfrm>
        </p:grpSpPr>
        <p:cxnSp>
          <p:nvCxnSpPr>
            <p:cNvPr id="26" name="Straight Arrow Connector 25"/>
            <p:cNvCxnSpPr>
              <a:cxnSpLocks noChangeAspect="1"/>
            </p:cNvCxnSpPr>
            <p:nvPr/>
          </p:nvCxnSpPr>
          <p:spPr>
            <a:xfrm flipH="1" flipV="1">
              <a:off x="5181600" y="5574734"/>
              <a:ext cx="1" cy="2724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cxnSpLocks noChangeAspect="1"/>
            </p:cNvCxnSpPr>
            <p:nvPr/>
          </p:nvCxnSpPr>
          <p:spPr>
            <a:xfrm flipH="1" flipV="1">
              <a:off x="5551805" y="5603944"/>
              <a:ext cx="467995" cy="2634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lowchart: Process 33"/>
          <p:cNvSpPr>
            <a:spLocks noChangeAspect="1"/>
          </p:cNvSpPr>
          <p:nvPr/>
        </p:nvSpPr>
        <p:spPr>
          <a:xfrm>
            <a:off x="3991027" y="1566658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5" name="Flowchart: Process 34"/>
          <p:cNvSpPr>
            <a:spLocks noChangeAspect="1"/>
          </p:cNvSpPr>
          <p:nvPr/>
        </p:nvSpPr>
        <p:spPr>
          <a:xfrm>
            <a:off x="3991027" y="457200"/>
            <a:ext cx="1165859" cy="781127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43" name="Straight Arrow Connector 42"/>
          <p:cNvCxnSpPr>
            <a:cxnSpLocks noChangeAspect="1"/>
          </p:cNvCxnSpPr>
          <p:nvPr/>
        </p:nvCxnSpPr>
        <p:spPr>
          <a:xfrm flipH="1" flipV="1">
            <a:off x="4559643" y="2362200"/>
            <a:ext cx="1" cy="2724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 noChangeAspect="1"/>
          </p:cNvCxnSpPr>
          <p:nvPr/>
        </p:nvCxnSpPr>
        <p:spPr>
          <a:xfrm flipH="1" flipV="1">
            <a:off x="4576116" y="1243914"/>
            <a:ext cx="1" cy="2724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0" name="Group 1029"/>
          <p:cNvGrpSpPr/>
          <p:nvPr/>
        </p:nvGrpSpPr>
        <p:grpSpPr>
          <a:xfrm>
            <a:off x="2338705" y="4267200"/>
            <a:ext cx="4074553" cy="494271"/>
            <a:chOff x="2338705" y="4267200"/>
            <a:chExt cx="4074553" cy="494271"/>
          </a:xfrm>
        </p:grpSpPr>
        <p:cxnSp>
          <p:nvCxnSpPr>
            <p:cNvPr id="41" name="Straight Arrow Connector 40"/>
            <p:cNvCxnSpPr>
              <a:cxnSpLocks noChangeAspect="1"/>
            </p:cNvCxnSpPr>
            <p:nvPr/>
          </p:nvCxnSpPr>
          <p:spPr>
            <a:xfrm flipH="1" flipV="1">
              <a:off x="4648199" y="4489043"/>
              <a:ext cx="1" cy="2724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cxnSpLocks/>
            </p:cNvCxnSpPr>
            <p:nvPr/>
          </p:nvCxnSpPr>
          <p:spPr>
            <a:xfrm flipV="1">
              <a:off x="2338705" y="4267200"/>
              <a:ext cx="1641820" cy="46699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cxnSpLocks/>
            </p:cNvCxnSpPr>
            <p:nvPr/>
          </p:nvCxnSpPr>
          <p:spPr>
            <a:xfrm flipH="1" flipV="1">
              <a:off x="5156886" y="4267200"/>
              <a:ext cx="1256372" cy="47349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>
            <a:cxnSpLocks noChangeAspect="1"/>
          </p:cNvCxnSpPr>
          <p:nvPr/>
        </p:nvCxnSpPr>
        <p:spPr>
          <a:xfrm flipH="1" flipV="1">
            <a:off x="7930973" y="4350170"/>
            <a:ext cx="1" cy="41805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2" name="Group 1031"/>
          <p:cNvGrpSpPr/>
          <p:nvPr/>
        </p:nvGrpSpPr>
        <p:grpSpPr>
          <a:xfrm>
            <a:off x="4572000" y="3042182"/>
            <a:ext cx="3377404" cy="659246"/>
            <a:chOff x="4572000" y="3042182"/>
            <a:chExt cx="3377404" cy="659246"/>
          </a:xfrm>
        </p:grpSpPr>
        <p:cxnSp>
          <p:nvCxnSpPr>
            <p:cNvPr id="42" name="Straight Arrow Connector 41"/>
            <p:cNvCxnSpPr>
              <a:cxnSpLocks noChangeAspect="1"/>
            </p:cNvCxnSpPr>
            <p:nvPr/>
          </p:nvCxnSpPr>
          <p:spPr>
            <a:xfrm flipH="1" flipV="1">
              <a:off x="4572000" y="3429000"/>
              <a:ext cx="1" cy="2724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cxnSpLocks/>
              <a:stCxn id="16" idx="0"/>
              <a:endCxn id="18" idx="3"/>
            </p:cNvCxnSpPr>
            <p:nvPr/>
          </p:nvCxnSpPr>
          <p:spPr>
            <a:xfrm flipH="1" flipV="1">
              <a:off x="5146384" y="3042182"/>
              <a:ext cx="2803020" cy="52686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6" name="Group 1025"/>
          <p:cNvGrpSpPr/>
          <p:nvPr/>
        </p:nvGrpSpPr>
        <p:grpSpPr>
          <a:xfrm>
            <a:off x="228600" y="5911773"/>
            <a:ext cx="8297616" cy="793827"/>
            <a:chOff x="228600" y="5911773"/>
            <a:chExt cx="8297616" cy="793827"/>
          </a:xfrm>
        </p:grpSpPr>
        <p:grpSp>
          <p:nvGrpSpPr>
            <p:cNvPr id="1025" name="Group 1024"/>
            <p:cNvGrpSpPr/>
            <p:nvPr/>
          </p:nvGrpSpPr>
          <p:grpSpPr>
            <a:xfrm>
              <a:off x="228600" y="5911773"/>
              <a:ext cx="6767588" cy="793827"/>
              <a:chOff x="228600" y="5911773"/>
              <a:chExt cx="6767588" cy="793827"/>
            </a:xfrm>
          </p:grpSpPr>
          <p:sp>
            <p:nvSpPr>
              <p:cNvPr id="5" name="Flowchart: Process 4"/>
              <p:cNvSpPr>
                <a:spLocks noChangeAspect="1"/>
              </p:cNvSpPr>
              <p:nvPr/>
            </p:nvSpPr>
            <p:spPr>
              <a:xfrm>
                <a:off x="1511300" y="5911773"/>
                <a:ext cx="1165859" cy="781127"/>
              </a:xfrm>
              <a:prstGeom prst="flowChart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ctr"/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Flowchart: Process 7"/>
              <p:cNvSpPr>
                <a:spLocks noChangeAspect="1"/>
              </p:cNvSpPr>
              <p:nvPr/>
            </p:nvSpPr>
            <p:spPr>
              <a:xfrm>
                <a:off x="2806700" y="5924473"/>
                <a:ext cx="1165859" cy="781127"/>
              </a:xfrm>
              <a:prstGeom prst="flowChart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ctr"/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lowchart: Process 8"/>
              <p:cNvSpPr>
                <a:spLocks noChangeAspect="1"/>
              </p:cNvSpPr>
              <p:nvPr/>
            </p:nvSpPr>
            <p:spPr>
              <a:xfrm>
                <a:off x="4544059" y="5924473"/>
                <a:ext cx="1165859" cy="781127"/>
              </a:xfrm>
              <a:prstGeom prst="flowChart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ctr"/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Flowchart: Process 9"/>
              <p:cNvSpPr>
                <a:spLocks noChangeAspect="1"/>
              </p:cNvSpPr>
              <p:nvPr/>
            </p:nvSpPr>
            <p:spPr>
              <a:xfrm>
                <a:off x="5830329" y="5924473"/>
                <a:ext cx="1165859" cy="781127"/>
              </a:xfrm>
              <a:prstGeom prst="flowChart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ctr"/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Flowchart: Process 10"/>
              <p:cNvSpPr>
                <a:spLocks noChangeAspect="1"/>
              </p:cNvSpPr>
              <p:nvPr/>
            </p:nvSpPr>
            <p:spPr>
              <a:xfrm>
                <a:off x="228600" y="5911773"/>
                <a:ext cx="1165859" cy="781127"/>
              </a:xfrm>
              <a:prstGeom prst="flowChart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ctr"/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4" name="TextBox 1023"/>
            <p:cNvSpPr txBox="1"/>
            <p:nvPr/>
          </p:nvSpPr>
          <p:spPr>
            <a:xfrm>
              <a:off x="7360512" y="6129681"/>
              <a:ext cx="11657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Activities</a:t>
              </a:r>
              <a:endParaRPr lang="en-US" sz="20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28600" y="4882683"/>
            <a:ext cx="1236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b="1" dirty="0" smtClean="0">
                <a:solidFill>
                  <a:srgbClr val="0000FF"/>
                </a:solidFill>
              </a:rPr>
              <a:t>Work Packages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1870" y="3832656"/>
            <a:ext cx="1169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b="1" dirty="0" smtClean="0">
                <a:solidFill>
                  <a:srgbClr val="0000FF"/>
                </a:solidFill>
              </a:rPr>
              <a:t>Control Accounts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24798" y="2807043"/>
            <a:ext cx="1137602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b="1" dirty="0" smtClean="0">
                <a:solidFill>
                  <a:srgbClr val="0000FF"/>
                </a:solidFill>
              </a:rPr>
              <a:t>Cost Baseline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38705" y="1701114"/>
            <a:ext cx="1643011" cy="564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b="1" dirty="0" smtClean="0">
                <a:solidFill>
                  <a:srgbClr val="0000FF"/>
                </a:solidFill>
              </a:rPr>
              <a:t>Management Reserves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48000" y="609600"/>
            <a:ext cx="937832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b="1" dirty="0" smtClean="0">
                <a:solidFill>
                  <a:srgbClr val="0000FF"/>
                </a:solidFill>
              </a:rPr>
              <a:t>Project Budget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11060" y="478089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725</a:t>
            </a:r>
            <a:endParaRPr lang="en-US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835260" y="479613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750</a:t>
            </a:r>
            <a:endParaRPr lang="en-US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6136904" y="4734199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350</a:t>
            </a:r>
          </a:p>
          <a:p>
            <a:pPr algn="ctr"/>
            <a:r>
              <a:rPr lang="en-US" sz="2400" b="1" dirty="0" smtClean="0"/>
              <a:t>75</a:t>
            </a:r>
            <a:endParaRPr lang="en-US" sz="2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608940" y="4777323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550</a:t>
            </a:r>
          </a:p>
          <a:p>
            <a:pPr algn="ctr"/>
            <a:r>
              <a:rPr lang="en-US" sz="2400" b="1" dirty="0" smtClean="0"/>
              <a:t>100</a:t>
            </a:r>
            <a:endParaRPr lang="en-US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4036430" y="3878193"/>
            <a:ext cx="105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1,900</a:t>
            </a:r>
            <a:endParaRPr lang="en-US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7419710" y="3738800"/>
            <a:ext cx="105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650</a:t>
            </a:r>
            <a:endParaRPr lang="en-US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047674" y="2813467"/>
            <a:ext cx="105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2,550</a:t>
            </a:r>
            <a:endParaRPr lang="en-US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4099560" y="1741628"/>
            <a:ext cx="943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500</a:t>
            </a:r>
            <a:endParaRPr lang="en-US" sz="2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4032778" y="616930"/>
            <a:ext cx="105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3,050</a:t>
            </a:r>
            <a:endParaRPr lang="en-US" sz="2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505308" y="5906910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160</a:t>
            </a:r>
          </a:p>
          <a:p>
            <a:pPr algn="ctr"/>
            <a:r>
              <a:rPr lang="en-US" sz="2400" b="1" dirty="0" smtClean="0"/>
              <a:t>15</a:t>
            </a:r>
            <a:endParaRPr lang="en-US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757952" y="5930357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220</a:t>
            </a:r>
          </a:p>
          <a:p>
            <a:pPr algn="ctr"/>
            <a:r>
              <a:rPr lang="en-US" sz="2400" b="1" dirty="0" smtClean="0"/>
              <a:t>30</a:t>
            </a:r>
            <a:endParaRPr lang="en-US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100753" y="5898049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260</a:t>
            </a:r>
          </a:p>
          <a:p>
            <a:pPr algn="ctr"/>
            <a:r>
              <a:rPr lang="en-US" sz="2400" b="1" dirty="0" smtClean="0"/>
              <a:t>40</a:t>
            </a:r>
            <a:endParaRPr lang="en-US" sz="2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835260" y="5902569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250</a:t>
            </a:r>
          </a:p>
          <a:p>
            <a:pPr algn="ctr"/>
            <a:r>
              <a:rPr lang="en-US" sz="2400" b="1" dirty="0" smtClean="0"/>
              <a:t>50</a:t>
            </a:r>
            <a:endParaRPr lang="en-US" sz="2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6101861" y="5896708"/>
            <a:ext cx="65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360</a:t>
            </a:r>
          </a:p>
          <a:p>
            <a:pPr algn="ctr"/>
            <a:r>
              <a:rPr lang="en-US" sz="2400" b="1" dirty="0" smtClean="0"/>
              <a:t>90</a:t>
            </a:r>
            <a:endParaRPr lang="en-US" sz="2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267555" y="6556637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38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  <p:bldP spid="18" grpId="0" animBg="1"/>
      <p:bldP spid="34" grpId="0" animBg="1"/>
      <p:bldP spid="35" grpId="0" animBg="1"/>
      <p:bldP spid="66" grpId="0"/>
      <p:bldP spid="67" grpId="0"/>
      <p:bldP spid="68" grpId="0"/>
      <p:bldP spid="69" grpId="0"/>
      <p:bldP spid="70" grpId="0"/>
      <p:bldP spid="46" grpId="0"/>
      <p:bldP spid="47" grpId="0"/>
      <p:bldP spid="48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Processes in the Cost Knowledge Area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9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-13855" y="587189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925" y="6504450"/>
            <a:ext cx="10668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70212401"/>
              </p:ext>
            </p:extLst>
          </p:nvPr>
        </p:nvGraphicFramePr>
        <p:xfrm>
          <a:off x="182880" y="129540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" y="858398"/>
            <a:ext cx="989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Process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43943" y="873358"/>
            <a:ext cx="3252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prstClr val="black"/>
                </a:solidFill>
              </a:rPr>
              <a:t>Key Outputs</a:t>
            </a:r>
            <a:endParaRPr lang="en-US" sz="2000" b="1" dirty="0">
              <a:solidFill>
                <a:prstClr val="black"/>
              </a:solidFill>
            </a:endParaRPr>
          </a:p>
        </p:txBody>
      </p:sp>
      <p:graphicFrame>
        <p:nvGraphicFramePr>
          <p:cNvPr id="35" name="Diagram 34"/>
          <p:cNvGraphicFramePr/>
          <p:nvPr>
            <p:extLst>
              <p:ext uri="{D42A27DB-BD31-4B8C-83A1-F6EECF244321}">
                <p14:modId xmlns:p14="http://schemas.microsoft.com/office/powerpoint/2010/main" val="4259753132"/>
              </p:ext>
            </p:extLst>
          </p:nvPr>
        </p:nvGraphicFramePr>
        <p:xfrm>
          <a:off x="182880" y="220980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023568981"/>
              </p:ext>
            </p:extLst>
          </p:nvPr>
        </p:nvGraphicFramePr>
        <p:xfrm>
          <a:off x="182880" y="312420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44" name="Diagram 43"/>
          <p:cNvGraphicFramePr/>
          <p:nvPr>
            <p:extLst>
              <p:ext uri="{D42A27DB-BD31-4B8C-83A1-F6EECF244321}">
                <p14:modId xmlns:p14="http://schemas.microsoft.com/office/powerpoint/2010/main" val="3278345476"/>
              </p:ext>
            </p:extLst>
          </p:nvPr>
        </p:nvGraphicFramePr>
        <p:xfrm>
          <a:off x="182880" y="405384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13897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8" grpId="0"/>
      <p:bldP spid="33" grpId="0"/>
      <p:bldGraphic spid="35" grpId="0">
        <p:bldSub>
          <a:bldDgm bld="one"/>
        </p:bldSub>
      </p:bldGraphic>
      <p:bldGraphic spid="37" grpId="0">
        <p:bldSub>
          <a:bldDgm bld="one"/>
        </p:bldSub>
      </p:bldGraphic>
      <p:bldGraphic spid="4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8378</TotalTime>
  <Words>902</Words>
  <Application>Microsoft Office PowerPoint</Application>
  <PresentationFormat>On-screen Show (4:3)</PresentationFormat>
  <Paragraphs>299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HelveticaNeue-Condensed</vt:lpstr>
      <vt:lpstr>Wingdings</vt:lpstr>
      <vt:lpstr>Office Theme</vt:lpstr>
      <vt:lpstr>1_Office Theme</vt:lpstr>
      <vt:lpstr>Control Costs</vt:lpstr>
      <vt:lpstr> Cost Baseline</vt:lpstr>
      <vt:lpstr> Project Funding Requirements</vt:lpstr>
      <vt:lpstr>Relationship between Cost Baseline, Project Funding Requirements &amp; Project Budget</vt:lpstr>
      <vt:lpstr> Cost Baseline &amp; Management Reserve</vt:lpstr>
      <vt:lpstr> Project Budget &amp; Cost Baseline</vt:lpstr>
      <vt:lpstr> Funding Requirements, Project Budget &amp; Cost Baseline</vt:lpstr>
      <vt:lpstr>Simple CBS &amp; Project Budgeting</vt:lpstr>
      <vt:lpstr>Processes in the Cost Knowledge Area</vt:lpstr>
      <vt:lpstr>Control Costs Inputs &amp; Outputs</vt:lpstr>
      <vt:lpstr> Control Costs Inputs &amp; Outputs</vt:lpstr>
      <vt:lpstr> Control Costs Inputs</vt:lpstr>
      <vt:lpstr> Control Cost Outputs 1/2</vt:lpstr>
      <vt:lpstr> Control Cost Outputs 1/2</vt:lpstr>
      <vt:lpstr> Control Costs Tools &amp; Techniques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BU’s HEC Ranking</dc:title>
  <dc:creator>Pro-Rector</dc:creator>
  <cp:lastModifiedBy>01-198131-072</cp:lastModifiedBy>
  <cp:revision>1048</cp:revision>
  <cp:lastPrinted>2014-09-05T12:27:57Z</cp:lastPrinted>
  <dcterms:created xsi:type="dcterms:W3CDTF">2006-08-16T00:00:00Z</dcterms:created>
  <dcterms:modified xsi:type="dcterms:W3CDTF">2016-01-31T12:03:13Z</dcterms:modified>
</cp:coreProperties>
</file>